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4" r:id="rId20"/>
    <p:sldId id="277" r:id="rId21"/>
    <p:sldId id="276"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1330" y="4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D6E999-3E28-4C16-8986-1D92A4C88D65}" type="datetimeFigureOut">
              <a:rPr lang="en-IN" smtClean="0"/>
              <a:t>02-10-2023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3A157-F370-4209-A83A-B8A6257C04D0}" type="slidenum">
              <a:rPr lang="en-IN" smtClean="0"/>
              <a:t>‹#›</a:t>
            </a:fld>
            <a:endParaRPr lang="en-IN"/>
          </a:p>
        </p:txBody>
      </p:sp>
    </p:spTree>
    <p:extLst>
      <p:ext uri="{BB962C8B-B14F-4D97-AF65-F5344CB8AC3E}">
        <p14:creationId xmlns:p14="http://schemas.microsoft.com/office/powerpoint/2010/main" val="3859928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A7D1-F4BF-AB79-D3DA-6B765860A2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D3C007C-A93E-FFCA-BB34-51A506C87D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E7488BF-2247-14ED-DD88-E393B363184F}"/>
              </a:ext>
            </a:extLst>
          </p:cNvPr>
          <p:cNvSpPr>
            <a:spLocks noGrp="1"/>
          </p:cNvSpPr>
          <p:nvPr>
            <p:ph type="dt" sz="half" idx="10"/>
          </p:nvPr>
        </p:nvSpPr>
        <p:spPr/>
        <p:txBody>
          <a:bodyPr/>
          <a:lstStyle/>
          <a:p>
            <a:fld id="{03F5A03E-51EB-43D4-A04F-BC9D8C456200}" type="datetimeFigureOut">
              <a:rPr lang="en-IN" smtClean="0"/>
              <a:t>02-10-2023</a:t>
            </a:fld>
            <a:endParaRPr lang="en-IN"/>
          </a:p>
        </p:txBody>
      </p:sp>
      <p:sp>
        <p:nvSpPr>
          <p:cNvPr id="5" name="Footer Placeholder 4">
            <a:extLst>
              <a:ext uri="{FF2B5EF4-FFF2-40B4-BE49-F238E27FC236}">
                <a16:creationId xmlns:a16="http://schemas.microsoft.com/office/drawing/2014/main" id="{DB76B0CD-DFF2-3691-8047-E261143058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71B2F9-66A6-AE8D-F688-A14D9A57B8D2}"/>
              </a:ext>
            </a:extLst>
          </p:cNvPr>
          <p:cNvSpPr>
            <a:spLocks noGrp="1"/>
          </p:cNvSpPr>
          <p:nvPr>
            <p:ph type="sldNum" sz="quarter" idx="12"/>
          </p:nvPr>
        </p:nvSpPr>
        <p:spPr/>
        <p:txBody>
          <a:bodyPr/>
          <a:lstStyle/>
          <a:p>
            <a:fld id="{62C42198-0F52-45FA-96A6-FC7A19E98A1D}" type="slidenum">
              <a:rPr lang="en-IN" smtClean="0"/>
              <a:t>‹#›</a:t>
            </a:fld>
            <a:endParaRPr lang="en-IN"/>
          </a:p>
        </p:txBody>
      </p:sp>
    </p:spTree>
    <p:extLst>
      <p:ext uri="{BB962C8B-B14F-4D97-AF65-F5344CB8AC3E}">
        <p14:creationId xmlns:p14="http://schemas.microsoft.com/office/powerpoint/2010/main" val="3306869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27C3-731D-6CB9-25F1-75E4856EA47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EC42AE-D78E-98BE-9C6B-B5DA791E23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1C918B-2E80-1A73-1B14-FF259608DF47}"/>
              </a:ext>
            </a:extLst>
          </p:cNvPr>
          <p:cNvSpPr>
            <a:spLocks noGrp="1"/>
          </p:cNvSpPr>
          <p:nvPr>
            <p:ph type="dt" sz="half" idx="10"/>
          </p:nvPr>
        </p:nvSpPr>
        <p:spPr/>
        <p:txBody>
          <a:bodyPr/>
          <a:lstStyle/>
          <a:p>
            <a:fld id="{03F5A03E-51EB-43D4-A04F-BC9D8C456200}" type="datetimeFigureOut">
              <a:rPr lang="en-IN" smtClean="0"/>
              <a:t>02-10-2023</a:t>
            </a:fld>
            <a:endParaRPr lang="en-IN"/>
          </a:p>
        </p:txBody>
      </p:sp>
      <p:sp>
        <p:nvSpPr>
          <p:cNvPr id="5" name="Footer Placeholder 4">
            <a:extLst>
              <a:ext uri="{FF2B5EF4-FFF2-40B4-BE49-F238E27FC236}">
                <a16:creationId xmlns:a16="http://schemas.microsoft.com/office/drawing/2014/main" id="{AB3424B7-0FE1-CF0E-A2BE-472332FCEB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AFB127-4F62-AD5D-5601-90D2DADE661E}"/>
              </a:ext>
            </a:extLst>
          </p:cNvPr>
          <p:cNvSpPr>
            <a:spLocks noGrp="1"/>
          </p:cNvSpPr>
          <p:nvPr>
            <p:ph type="sldNum" sz="quarter" idx="12"/>
          </p:nvPr>
        </p:nvSpPr>
        <p:spPr/>
        <p:txBody>
          <a:bodyPr/>
          <a:lstStyle/>
          <a:p>
            <a:fld id="{62C42198-0F52-45FA-96A6-FC7A19E98A1D}" type="slidenum">
              <a:rPr lang="en-IN" smtClean="0"/>
              <a:t>‹#›</a:t>
            </a:fld>
            <a:endParaRPr lang="en-IN"/>
          </a:p>
        </p:txBody>
      </p:sp>
    </p:spTree>
    <p:extLst>
      <p:ext uri="{BB962C8B-B14F-4D97-AF65-F5344CB8AC3E}">
        <p14:creationId xmlns:p14="http://schemas.microsoft.com/office/powerpoint/2010/main" val="142980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5E20B0-3935-8984-DD6A-B901A2ADCC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E0EEF3-7A13-F72D-A820-20BF08147E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3711F4-C6D3-C914-13F0-64D3285101C4}"/>
              </a:ext>
            </a:extLst>
          </p:cNvPr>
          <p:cNvSpPr>
            <a:spLocks noGrp="1"/>
          </p:cNvSpPr>
          <p:nvPr>
            <p:ph type="dt" sz="half" idx="10"/>
          </p:nvPr>
        </p:nvSpPr>
        <p:spPr/>
        <p:txBody>
          <a:bodyPr/>
          <a:lstStyle/>
          <a:p>
            <a:fld id="{03F5A03E-51EB-43D4-A04F-BC9D8C456200}" type="datetimeFigureOut">
              <a:rPr lang="en-IN" smtClean="0"/>
              <a:t>02-10-2023</a:t>
            </a:fld>
            <a:endParaRPr lang="en-IN"/>
          </a:p>
        </p:txBody>
      </p:sp>
      <p:sp>
        <p:nvSpPr>
          <p:cNvPr id="5" name="Footer Placeholder 4">
            <a:extLst>
              <a:ext uri="{FF2B5EF4-FFF2-40B4-BE49-F238E27FC236}">
                <a16:creationId xmlns:a16="http://schemas.microsoft.com/office/drawing/2014/main" id="{AA488942-7BC8-5A94-6205-8F68741AD1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0A301C-C785-8CFD-2098-B5C6724711C0}"/>
              </a:ext>
            </a:extLst>
          </p:cNvPr>
          <p:cNvSpPr>
            <a:spLocks noGrp="1"/>
          </p:cNvSpPr>
          <p:nvPr>
            <p:ph type="sldNum" sz="quarter" idx="12"/>
          </p:nvPr>
        </p:nvSpPr>
        <p:spPr/>
        <p:txBody>
          <a:bodyPr/>
          <a:lstStyle/>
          <a:p>
            <a:fld id="{62C42198-0F52-45FA-96A6-FC7A19E98A1D}" type="slidenum">
              <a:rPr lang="en-IN" smtClean="0"/>
              <a:t>‹#›</a:t>
            </a:fld>
            <a:endParaRPr lang="en-IN"/>
          </a:p>
        </p:txBody>
      </p:sp>
    </p:spTree>
    <p:extLst>
      <p:ext uri="{BB962C8B-B14F-4D97-AF65-F5344CB8AC3E}">
        <p14:creationId xmlns:p14="http://schemas.microsoft.com/office/powerpoint/2010/main" val="1284501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AAD4-7B17-BE60-98D5-78E9E42343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EE29A7-8F56-31FD-2417-6AC0B6E7A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24850E-BD77-B8B1-B04F-54162DADC51E}"/>
              </a:ext>
            </a:extLst>
          </p:cNvPr>
          <p:cNvSpPr>
            <a:spLocks noGrp="1"/>
          </p:cNvSpPr>
          <p:nvPr>
            <p:ph type="dt" sz="half" idx="10"/>
          </p:nvPr>
        </p:nvSpPr>
        <p:spPr/>
        <p:txBody>
          <a:bodyPr/>
          <a:lstStyle/>
          <a:p>
            <a:fld id="{03F5A03E-51EB-43D4-A04F-BC9D8C456200}" type="datetimeFigureOut">
              <a:rPr lang="en-IN" smtClean="0"/>
              <a:t>02-10-2023</a:t>
            </a:fld>
            <a:endParaRPr lang="en-IN"/>
          </a:p>
        </p:txBody>
      </p:sp>
      <p:sp>
        <p:nvSpPr>
          <p:cNvPr id="5" name="Footer Placeholder 4">
            <a:extLst>
              <a:ext uri="{FF2B5EF4-FFF2-40B4-BE49-F238E27FC236}">
                <a16:creationId xmlns:a16="http://schemas.microsoft.com/office/drawing/2014/main" id="{1204AEB4-B43F-CF56-B054-A32B5D4555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90C34B-BC74-7189-EC70-C83A23D89356}"/>
              </a:ext>
            </a:extLst>
          </p:cNvPr>
          <p:cNvSpPr>
            <a:spLocks noGrp="1"/>
          </p:cNvSpPr>
          <p:nvPr>
            <p:ph type="sldNum" sz="quarter" idx="12"/>
          </p:nvPr>
        </p:nvSpPr>
        <p:spPr/>
        <p:txBody>
          <a:bodyPr/>
          <a:lstStyle/>
          <a:p>
            <a:fld id="{62C42198-0F52-45FA-96A6-FC7A19E98A1D}" type="slidenum">
              <a:rPr lang="en-IN" smtClean="0"/>
              <a:t>‹#›</a:t>
            </a:fld>
            <a:endParaRPr lang="en-IN"/>
          </a:p>
        </p:txBody>
      </p:sp>
    </p:spTree>
    <p:extLst>
      <p:ext uri="{BB962C8B-B14F-4D97-AF65-F5344CB8AC3E}">
        <p14:creationId xmlns:p14="http://schemas.microsoft.com/office/powerpoint/2010/main" val="108605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2E35F-4021-0934-72EE-E34A38FA3D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F097FD1-8E30-1ABD-CF63-338ECD9AAC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498F1A-640E-CD93-465C-3CEE6312DE74}"/>
              </a:ext>
            </a:extLst>
          </p:cNvPr>
          <p:cNvSpPr>
            <a:spLocks noGrp="1"/>
          </p:cNvSpPr>
          <p:nvPr>
            <p:ph type="dt" sz="half" idx="10"/>
          </p:nvPr>
        </p:nvSpPr>
        <p:spPr/>
        <p:txBody>
          <a:bodyPr/>
          <a:lstStyle/>
          <a:p>
            <a:fld id="{03F5A03E-51EB-43D4-A04F-BC9D8C456200}" type="datetimeFigureOut">
              <a:rPr lang="en-IN" smtClean="0"/>
              <a:t>02-10-2023</a:t>
            </a:fld>
            <a:endParaRPr lang="en-IN"/>
          </a:p>
        </p:txBody>
      </p:sp>
      <p:sp>
        <p:nvSpPr>
          <p:cNvPr id="5" name="Footer Placeholder 4">
            <a:extLst>
              <a:ext uri="{FF2B5EF4-FFF2-40B4-BE49-F238E27FC236}">
                <a16:creationId xmlns:a16="http://schemas.microsoft.com/office/drawing/2014/main" id="{2FFEA0A4-8628-B013-303E-9416FF7E92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DD0B4E-E75C-D42E-9590-7A915093E94D}"/>
              </a:ext>
            </a:extLst>
          </p:cNvPr>
          <p:cNvSpPr>
            <a:spLocks noGrp="1"/>
          </p:cNvSpPr>
          <p:nvPr>
            <p:ph type="sldNum" sz="quarter" idx="12"/>
          </p:nvPr>
        </p:nvSpPr>
        <p:spPr/>
        <p:txBody>
          <a:bodyPr/>
          <a:lstStyle/>
          <a:p>
            <a:fld id="{62C42198-0F52-45FA-96A6-FC7A19E98A1D}" type="slidenum">
              <a:rPr lang="en-IN" smtClean="0"/>
              <a:t>‹#›</a:t>
            </a:fld>
            <a:endParaRPr lang="en-IN"/>
          </a:p>
        </p:txBody>
      </p:sp>
    </p:spTree>
    <p:extLst>
      <p:ext uri="{BB962C8B-B14F-4D97-AF65-F5344CB8AC3E}">
        <p14:creationId xmlns:p14="http://schemas.microsoft.com/office/powerpoint/2010/main" val="2306898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6CFFD-27DF-5E2C-FE13-8037AB0022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0B89C7-D0D2-75B6-B5A0-0911BDF721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E3A9E12-71ED-67E8-13D5-F3EFE0910A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3BF276-09AF-32E8-D0E5-AF39CEDC17EF}"/>
              </a:ext>
            </a:extLst>
          </p:cNvPr>
          <p:cNvSpPr>
            <a:spLocks noGrp="1"/>
          </p:cNvSpPr>
          <p:nvPr>
            <p:ph type="dt" sz="half" idx="10"/>
          </p:nvPr>
        </p:nvSpPr>
        <p:spPr/>
        <p:txBody>
          <a:bodyPr/>
          <a:lstStyle/>
          <a:p>
            <a:fld id="{03F5A03E-51EB-43D4-A04F-BC9D8C456200}" type="datetimeFigureOut">
              <a:rPr lang="en-IN" smtClean="0"/>
              <a:t>02-10-2023</a:t>
            </a:fld>
            <a:endParaRPr lang="en-IN"/>
          </a:p>
        </p:txBody>
      </p:sp>
      <p:sp>
        <p:nvSpPr>
          <p:cNvPr id="6" name="Footer Placeholder 5">
            <a:extLst>
              <a:ext uri="{FF2B5EF4-FFF2-40B4-BE49-F238E27FC236}">
                <a16:creationId xmlns:a16="http://schemas.microsoft.com/office/drawing/2014/main" id="{49BE5E62-0F93-9711-C66D-027E2EA50C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90E8FA-6A0D-6B6C-E3B6-C389BB714E54}"/>
              </a:ext>
            </a:extLst>
          </p:cNvPr>
          <p:cNvSpPr>
            <a:spLocks noGrp="1"/>
          </p:cNvSpPr>
          <p:nvPr>
            <p:ph type="sldNum" sz="quarter" idx="12"/>
          </p:nvPr>
        </p:nvSpPr>
        <p:spPr/>
        <p:txBody>
          <a:bodyPr/>
          <a:lstStyle/>
          <a:p>
            <a:fld id="{62C42198-0F52-45FA-96A6-FC7A19E98A1D}" type="slidenum">
              <a:rPr lang="en-IN" smtClean="0"/>
              <a:t>‹#›</a:t>
            </a:fld>
            <a:endParaRPr lang="en-IN"/>
          </a:p>
        </p:txBody>
      </p:sp>
    </p:spTree>
    <p:extLst>
      <p:ext uri="{BB962C8B-B14F-4D97-AF65-F5344CB8AC3E}">
        <p14:creationId xmlns:p14="http://schemas.microsoft.com/office/powerpoint/2010/main" val="3925750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28F1-2DE8-FDC7-0D1F-ED83A1B28B5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4E744C-0D44-5EBD-0852-F7D058CC55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12258-557F-A2F3-8047-3D42F2C747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E550B82-810D-E011-8BBB-ED55B3E18F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1B9A9C-20DE-36DF-97F9-991E5B5F23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25E1D5A-3E00-C60C-A94B-309C91AEDC71}"/>
              </a:ext>
            </a:extLst>
          </p:cNvPr>
          <p:cNvSpPr>
            <a:spLocks noGrp="1"/>
          </p:cNvSpPr>
          <p:nvPr>
            <p:ph type="dt" sz="half" idx="10"/>
          </p:nvPr>
        </p:nvSpPr>
        <p:spPr/>
        <p:txBody>
          <a:bodyPr/>
          <a:lstStyle/>
          <a:p>
            <a:fld id="{03F5A03E-51EB-43D4-A04F-BC9D8C456200}" type="datetimeFigureOut">
              <a:rPr lang="en-IN" smtClean="0"/>
              <a:t>02-10-2023</a:t>
            </a:fld>
            <a:endParaRPr lang="en-IN"/>
          </a:p>
        </p:txBody>
      </p:sp>
      <p:sp>
        <p:nvSpPr>
          <p:cNvPr id="8" name="Footer Placeholder 7">
            <a:extLst>
              <a:ext uri="{FF2B5EF4-FFF2-40B4-BE49-F238E27FC236}">
                <a16:creationId xmlns:a16="http://schemas.microsoft.com/office/drawing/2014/main" id="{1C12D48A-BA82-4AFD-A3D0-E7B51423CC3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6037B32-0B99-75B0-424B-577D6D38BF95}"/>
              </a:ext>
            </a:extLst>
          </p:cNvPr>
          <p:cNvSpPr>
            <a:spLocks noGrp="1"/>
          </p:cNvSpPr>
          <p:nvPr>
            <p:ph type="sldNum" sz="quarter" idx="12"/>
          </p:nvPr>
        </p:nvSpPr>
        <p:spPr/>
        <p:txBody>
          <a:bodyPr/>
          <a:lstStyle/>
          <a:p>
            <a:fld id="{62C42198-0F52-45FA-96A6-FC7A19E98A1D}" type="slidenum">
              <a:rPr lang="en-IN" smtClean="0"/>
              <a:t>‹#›</a:t>
            </a:fld>
            <a:endParaRPr lang="en-IN"/>
          </a:p>
        </p:txBody>
      </p:sp>
    </p:spTree>
    <p:extLst>
      <p:ext uri="{BB962C8B-B14F-4D97-AF65-F5344CB8AC3E}">
        <p14:creationId xmlns:p14="http://schemas.microsoft.com/office/powerpoint/2010/main" val="4027262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A700-3421-1173-5B34-F50585C2DA9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B5F816C-D39E-DF87-404B-FF7729D7C338}"/>
              </a:ext>
            </a:extLst>
          </p:cNvPr>
          <p:cNvSpPr>
            <a:spLocks noGrp="1"/>
          </p:cNvSpPr>
          <p:nvPr>
            <p:ph type="dt" sz="half" idx="10"/>
          </p:nvPr>
        </p:nvSpPr>
        <p:spPr/>
        <p:txBody>
          <a:bodyPr/>
          <a:lstStyle/>
          <a:p>
            <a:fld id="{03F5A03E-51EB-43D4-A04F-BC9D8C456200}" type="datetimeFigureOut">
              <a:rPr lang="en-IN" smtClean="0"/>
              <a:t>02-10-2023</a:t>
            </a:fld>
            <a:endParaRPr lang="en-IN"/>
          </a:p>
        </p:txBody>
      </p:sp>
      <p:sp>
        <p:nvSpPr>
          <p:cNvPr id="4" name="Footer Placeholder 3">
            <a:extLst>
              <a:ext uri="{FF2B5EF4-FFF2-40B4-BE49-F238E27FC236}">
                <a16:creationId xmlns:a16="http://schemas.microsoft.com/office/drawing/2014/main" id="{43084FAF-0391-5380-15C2-7BBAEF537B4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86AFB5E-BA39-C64D-3B74-4F1F8DDA6FD1}"/>
              </a:ext>
            </a:extLst>
          </p:cNvPr>
          <p:cNvSpPr>
            <a:spLocks noGrp="1"/>
          </p:cNvSpPr>
          <p:nvPr>
            <p:ph type="sldNum" sz="quarter" idx="12"/>
          </p:nvPr>
        </p:nvSpPr>
        <p:spPr/>
        <p:txBody>
          <a:bodyPr/>
          <a:lstStyle/>
          <a:p>
            <a:fld id="{62C42198-0F52-45FA-96A6-FC7A19E98A1D}" type="slidenum">
              <a:rPr lang="en-IN" smtClean="0"/>
              <a:t>‹#›</a:t>
            </a:fld>
            <a:endParaRPr lang="en-IN"/>
          </a:p>
        </p:txBody>
      </p:sp>
    </p:spTree>
    <p:extLst>
      <p:ext uri="{BB962C8B-B14F-4D97-AF65-F5344CB8AC3E}">
        <p14:creationId xmlns:p14="http://schemas.microsoft.com/office/powerpoint/2010/main" val="308754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120ABC-911B-E014-CE56-4F4FFDF08744}"/>
              </a:ext>
            </a:extLst>
          </p:cNvPr>
          <p:cNvSpPr>
            <a:spLocks noGrp="1"/>
          </p:cNvSpPr>
          <p:nvPr>
            <p:ph type="dt" sz="half" idx="10"/>
          </p:nvPr>
        </p:nvSpPr>
        <p:spPr/>
        <p:txBody>
          <a:bodyPr/>
          <a:lstStyle/>
          <a:p>
            <a:fld id="{03F5A03E-51EB-43D4-A04F-BC9D8C456200}" type="datetimeFigureOut">
              <a:rPr lang="en-IN" smtClean="0"/>
              <a:t>02-10-2023</a:t>
            </a:fld>
            <a:endParaRPr lang="en-IN"/>
          </a:p>
        </p:txBody>
      </p:sp>
      <p:sp>
        <p:nvSpPr>
          <p:cNvPr id="3" name="Footer Placeholder 2">
            <a:extLst>
              <a:ext uri="{FF2B5EF4-FFF2-40B4-BE49-F238E27FC236}">
                <a16:creationId xmlns:a16="http://schemas.microsoft.com/office/drawing/2014/main" id="{042B5D9A-0D98-1AD6-3605-63E49F217A5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6EF7EA2-B0A6-8F2C-67A6-6035EC958E80}"/>
              </a:ext>
            </a:extLst>
          </p:cNvPr>
          <p:cNvSpPr>
            <a:spLocks noGrp="1"/>
          </p:cNvSpPr>
          <p:nvPr>
            <p:ph type="sldNum" sz="quarter" idx="12"/>
          </p:nvPr>
        </p:nvSpPr>
        <p:spPr/>
        <p:txBody>
          <a:bodyPr/>
          <a:lstStyle/>
          <a:p>
            <a:fld id="{62C42198-0F52-45FA-96A6-FC7A19E98A1D}" type="slidenum">
              <a:rPr lang="en-IN" smtClean="0"/>
              <a:t>‹#›</a:t>
            </a:fld>
            <a:endParaRPr lang="en-IN"/>
          </a:p>
        </p:txBody>
      </p:sp>
    </p:spTree>
    <p:extLst>
      <p:ext uri="{BB962C8B-B14F-4D97-AF65-F5344CB8AC3E}">
        <p14:creationId xmlns:p14="http://schemas.microsoft.com/office/powerpoint/2010/main" val="1228156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E4344-C8C0-8F98-015F-698EC6F2CD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FC75F38-0FF4-B1D2-4BDF-56080AEE68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00963E0-F8AB-4F7C-B028-5EF26A816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1B1278-E283-DA41-DBD2-287FD9A91B07}"/>
              </a:ext>
            </a:extLst>
          </p:cNvPr>
          <p:cNvSpPr>
            <a:spLocks noGrp="1"/>
          </p:cNvSpPr>
          <p:nvPr>
            <p:ph type="dt" sz="half" idx="10"/>
          </p:nvPr>
        </p:nvSpPr>
        <p:spPr/>
        <p:txBody>
          <a:bodyPr/>
          <a:lstStyle/>
          <a:p>
            <a:fld id="{03F5A03E-51EB-43D4-A04F-BC9D8C456200}" type="datetimeFigureOut">
              <a:rPr lang="en-IN" smtClean="0"/>
              <a:t>02-10-2023</a:t>
            </a:fld>
            <a:endParaRPr lang="en-IN"/>
          </a:p>
        </p:txBody>
      </p:sp>
      <p:sp>
        <p:nvSpPr>
          <p:cNvPr id="6" name="Footer Placeholder 5">
            <a:extLst>
              <a:ext uri="{FF2B5EF4-FFF2-40B4-BE49-F238E27FC236}">
                <a16:creationId xmlns:a16="http://schemas.microsoft.com/office/drawing/2014/main" id="{2B946D82-0D42-3C51-3721-E340F0D246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806225-5C41-8741-D4D6-37E7FB778FC9}"/>
              </a:ext>
            </a:extLst>
          </p:cNvPr>
          <p:cNvSpPr>
            <a:spLocks noGrp="1"/>
          </p:cNvSpPr>
          <p:nvPr>
            <p:ph type="sldNum" sz="quarter" idx="12"/>
          </p:nvPr>
        </p:nvSpPr>
        <p:spPr/>
        <p:txBody>
          <a:bodyPr/>
          <a:lstStyle/>
          <a:p>
            <a:fld id="{62C42198-0F52-45FA-96A6-FC7A19E98A1D}" type="slidenum">
              <a:rPr lang="en-IN" smtClean="0"/>
              <a:t>‹#›</a:t>
            </a:fld>
            <a:endParaRPr lang="en-IN"/>
          </a:p>
        </p:txBody>
      </p:sp>
    </p:spTree>
    <p:extLst>
      <p:ext uri="{BB962C8B-B14F-4D97-AF65-F5344CB8AC3E}">
        <p14:creationId xmlns:p14="http://schemas.microsoft.com/office/powerpoint/2010/main" val="2327200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E4BF-9BA0-2A71-3E34-1F50FD9031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A0758E-3D77-92FE-FB69-45C50F830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B609E57-060A-03D0-FEA2-DB82922A5E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9C3790-8F08-3945-5838-2A573F8E8A17}"/>
              </a:ext>
            </a:extLst>
          </p:cNvPr>
          <p:cNvSpPr>
            <a:spLocks noGrp="1"/>
          </p:cNvSpPr>
          <p:nvPr>
            <p:ph type="dt" sz="half" idx="10"/>
          </p:nvPr>
        </p:nvSpPr>
        <p:spPr/>
        <p:txBody>
          <a:bodyPr/>
          <a:lstStyle/>
          <a:p>
            <a:fld id="{03F5A03E-51EB-43D4-A04F-BC9D8C456200}" type="datetimeFigureOut">
              <a:rPr lang="en-IN" smtClean="0"/>
              <a:t>02-10-2023</a:t>
            </a:fld>
            <a:endParaRPr lang="en-IN"/>
          </a:p>
        </p:txBody>
      </p:sp>
      <p:sp>
        <p:nvSpPr>
          <p:cNvPr id="6" name="Footer Placeholder 5">
            <a:extLst>
              <a:ext uri="{FF2B5EF4-FFF2-40B4-BE49-F238E27FC236}">
                <a16:creationId xmlns:a16="http://schemas.microsoft.com/office/drawing/2014/main" id="{84BECC94-6C38-1884-9751-3903A6C667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4A47A4-E38E-D694-5DA3-6323EE13B5C0}"/>
              </a:ext>
            </a:extLst>
          </p:cNvPr>
          <p:cNvSpPr>
            <a:spLocks noGrp="1"/>
          </p:cNvSpPr>
          <p:nvPr>
            <p:ph type="sldNum" sz="quarter" idx="12"/>
          </p:nvPr>
        </p:nvSpPr>
        <p:spPr/>
        <p:txBody>
          <a:bodyPr/>
          <a:lstStyle/>
          <a:p>
            <a:fld id="{62C42198-0F52-45FA-96A6-FC7A19E98A1D}" type="slidenum">
              <a:rPr lang="en-IN" smtClean="0"/>
              <a:t>‹#›</a:t>
            </a:fld>
            <a:endParaRPr lang="en-IN"/>
          </a:p>
        </p:txBody>
      </p:sp>
    </p:spTree>
    <p:extLst>
      <p:ext uri="{BB962C8B-B14F-4D97-AF65-F5344CB8AC3E}">
        <p14:creationId xmlns:p14="http://schemas.microsoft.com/office/powerpoint/2010/main" val="3993189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4AAA53-7AF8-8CBB-EC7F-7A53E87610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E1BD27-B3CF-B1F1-B084-922E76C952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FECCE9-64F9-96C2-8BD8-23BA0A08F5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F5A03E-51EB-43D4-A04F-BC9D8C456200}" type="datetimeFigureOut">
              <a:rPr lang="en-IN" smtClean="0"/>
              <a:t>02-10-2023</a:t>
            </a:fld>
            <a:endParaRPr lang="en-IN"/>
          </a:p>
        </p:txBody>
      </p:sp>
      <p:sp>
        <p:nvSpPr>
          <p:cNvPr id="5" name="Footer Placeholder 4">
            <a:extLst>
              <a:ext uri="{FF2B5EF4-FFF2-40B4-BE49-F238E27FC236}">
                <a16:creationId xmlns:a16="http://schemas.microsoft.com/office/drawing/2014/main" id="{C8A19891-B960-725B-09D8-562983DEA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F1F8A46-6624-0927-B7FB-1C142520B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42198-0F52-45FA-96A6-FC7A19E98A1D}" type="slidenum">
              <a:rPr lang="en-IN" smtClean="0"/>
              <a:t>‹#›</a:t>
            </a:fld>
            <a:endParaRPr lang="en-IN"/>
          </a:p>
        </p:txBody>
      </p:sp>
    </p:spTree>
    <p:extLst>
      <p:ext uri="{BB962C8B-B14F-4D97-AF65-F5344CB8AC3E}">
        <p14:creationId xmlns:p14="http://schemas.microsoft.com/office/powerpoint/2010/main" val="3916523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23CA6A7-0849-0EDA-52F0-78F50A160965}"/>
              </a:ext>
            </a:extLst>
          </p:cNvPr>
          <p:cNvSpPr>
            <a:spLocks noGrp="1"/>
          </p:cNvSpPr>
          <p:nvPr>
            <p:ph type="ctrTitle"/>
          </p:nvPr>
        </p:nvSpPr>
        <p:spPr/>
        <p:txBody>
          <a:bodyPr/>
          <a:lstStyle/>
          <a:p>
            <a:endParaRPr lang="en-IN" dirty="0"/>
          </a:p>
        </p:txBody>
      </p:sp>
      <p:sp>
        <p:nvSpPr>
          <p:cNvPr id="3" name="Subtitle 2" hidden="1">
            <a:extLst>
              <a:ext uri="{FF2B5EF4-FFF2-40B4-BE49-F238E27FC236}">
                <a16:creationId xmlns:a16="http://schemas.microsoft.com/office/drawing/2014/main" id="{C7C914B6-132B-0FF5-21C1-FCD92C8D476D}"/>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093D549A-6E3D-E3F3-7ACB-083DDAACC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8701" y="0"/>
            <a:ext cx="7348538" cy="6858000"/>
          </a:xfrm>
          <a:prstGeom prst="rect">
            <a:avLst/>
          </a:prstGeom>
        </p:spPr>
      </p:pic>
      <p:sp>
        <p:nvSpPr>
          <p:cNvPr id="13" name="TextBox 12">
            <a:extLst>
              <a:ext uri="{FF2B5EF4-FFF2-40B4-BE49-F238E27FC236}">
                <a16:creationId xmlns:a16="http://schemas.microsoft.com/office/drawing/2014/main" id="{58148CE3-4F9C-0F73-B958-593CACAC7156}"/>
              </a:ext>
            </a:extLst>
          </p:cNvPr>
          <p:cNvSpPr txBox="1"/>
          <p:nvPr/>
        </p:nvSpPr>
        <p:spPr>
          <a:xfrm>
            <a:off x="203200" y="2748280"/>
            <a:ext cx="6375400" cy="1323439"/>
          </a:xfrm>
          <a:prstGeom prst="rect">
            <a:avLst/>
          </a:prstGeom>
          <a:noFill/>
        </p:spPr>
        <p:txBody>
          <a:bodyPr wrap="square" rtlCol="0">
            <a:spAutoFit/>
          </a:bodyPr>
          <a:lstStyle/>
          <a:p>
            <a:r>
              <a:rPr lang="en-IN" sz="4000" dirty="0">
                <a:latin typeface="Cooper Black" panose="0208090404030B020404" pitchFamily="18" charset="0"/>
              </a:rPr>
              <a:t>Psychology of</a:t>
            </a:r>
          </a:p>
          <a:p>
            <a:r>
              <a:rPr lang="en-IN" sz="4000" dirty="0">
                <a:latin typeface="Cooper Black" panose="0208090404030B020404" pitchFamily="18" charset="0"/>
              </a:rPr>
              <a:t>         dogs</a:t>
            </a:r>
          </a:p>
        </p:txBody>
      </p:sp>
    </p:spTree>
    <p:extLst>
      <p:ext uri="{BB962C8B-B14F-4D97-AF65-F5344CB8AC3E}">
        <p14:creationId xmlns:p14="http://schemas.microsoft.com/office/powerpoint/2010/main" val="3730106578"/>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8E794-713F-37EA-F23C-07C79AD99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0"/>
            <a:ext cx="5638800" cy="6858000"/>
          </a:xfrm>
          <a:prstGeom prst="rect">
            <a:avLst/>
          </a:prstGeom>
        </p:spPr>
      </p:pic>
      <p:sp>
        <p:nvSpPr>
          <p:cNvPr id="5" name="TextBox 4">
            <a:extLst>
              <a:ext uri="{FF2B5EF4-FFF2-40B4-BE49-F238E27FC236}">
                <a16:creationId xmlns:a16="http://schemas.microsoft.com/office/drawing/2014/main" id="{224891B5-3862-554D-04F5-3AB26E618889}"/>
              </a:ext>
            </a:extLst>
          </p:cNvPr>
          <p:cNvSpPr txBox="1"/>
          <p:nvPr/>
        </p:nvSpPr>
        <p:spPr>
          <a:xfrm>
            <a:off x="457200" y="637202"/>
            <a:ext cx="6096000" cy="5878853"/>
          </a:xfrm>
          <a:prstGeom prst="rect">
            <a:avLst/>
          </a:prstGeom>
          <a:noFill/>
        </p:spPr>
        <p:txBody>
          <a:bodyPr wrap="square">
            <a:spAutoFit/>
          </a:bodyPr>
          <a:lstStyle/>
          <a:p>
            <a:pPr>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#9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Excited When You Come Home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Does your dog do a little dance or get the case of the </a:t>
            </a:r>
            <a:r>
              <a:rPr lang="en-IN" sz="2800" kern="100" dirty="0" err="1">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zoomies</a:t>
            </a: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 when you come home? Researchers find that a happy, noisy, tail wagging greeting is one of the surest signs that you and your dog are connected.</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27254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1000"/>
                                        <p:tgtEl>
                                          <p:spTgt spid="5">
                                            <p:txEl>
                                              <p:pRg st="3" end="3"/>
                                            </p:txEl>
                                          </p:spTgt>
                                        </p:tgtEl>
                                      </p:cBhvr>
                                    </p:animEffect>
                                    <p:anim calcmode="lin" valueType="num">
                                      <p:cBhvr>
                                        <p:cTn id="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9BA1FB-F445-E3E3-D353-C1165578A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1" y="0"/>
            <a:ext cx="5516880" cy="6858000"/>
          </a:xfrm>
          <a:prstGeom prst="rect">
            <a:avLst/>
          </a:prstGeom>
        </p:spPr>
      </p:pic>
      <p:sp>
        <p:nvSpPr>
          <p:cNvPr id="5" name="TextBox 4">
            <a:extLst>
              <a:ext uri="{FF2B5EF4-FFF2-40B4-BE49-F238E27FC236}">
                <a16:creationId xmlns:a16="http://schemas.microsoft.com/office/drawing/2014/main" id="{06C38D53-0B53-0FCD-102D-65055809B396}"/>
              </a:ext>
            </a:extLst>
          </p:cNvPr>
          <p:cNvSpPr txBox="1"/>
          <p:nvPr/>
        </p:nvSpPr>
        <p:spPr>
          <a:xfrm>
            <a:off x="254000" y="456523"/>
            <a:ext cx="6096000" cy="3898311"/>
          </a:xfrm>
          <a:prstGeom prst="rect">
            <a:avLst/>
          </a:prstGeom>
          <a:noFill/>
        </p:spPr>
        <p:txBody>
          <a:bodyPr wrap="square">
            <a:spAutoFit/>
          </a:bodyPr>
          <a:lstStyle/>
          <a:p>
            <a:pPr>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#10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Tilting Their Head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When your dog tilts their head while looking at you, this is because they're trying to read your body language and they are analysing your tone of voice</a:t>
            </a:r>
            <a:r>
              <a:rPr lang="en-IN" sz="1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967615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xEl>
                                              <p:pRg st="2" end="2"/>
                                            </p:txEl>
                                          </p:spTgt>
                                        </p:tgtEl>
                                        <p:attrNameLst>
                                          <p:attrName>ppt_x</p:attrName>
                                          <p:attrName>ppt_y</p:attrName>
                                        </p:attrNameLst>
                                      </p:cBhvr>
                                    </p:animMotion>
                                    <p:animRot by="1500000">
                                      <p:cBhvr>
                                        <p:cTn id="7" dur="125" fill="hold">
                                          <p:stCondLst>
                                            <p:cond delay="0"/>
                                          </p:stCondLst>
                                        </p:cTn>
                                        <p:tgtEl>
                                          <p:spTgt spid="5">
                                            <p:txEl>
                                              <p:pRg st="2" end="2"/>
                                            </p:txEl>
                                          </p:spTgt>
                                        </p:tgtEl>
                                        <p:attrNameLst>
                                          <p:attrName>r</p:attrName>
                                        </p:attrNameLst>
                                      </p:cBhvr>
                                    </p:animRot>
                                    <p:animRot by="-1500000">
                                      <p:cBhvr>
                                        <p:cTn id="8" dur="125" fill="hold">
                                          <p:stCondLst>
                                            <p:cond delay="125"/>
                                          </p:stCondLst>
                                        </p:cTn>
                                        <p:tgtEl>
                                          <p:spTgt spid="5">
                                            <p:txEl>
                                              <p:pRg st="2" end="2"/>
                                            </p:txEl>
                                          </p:spTgt>
                                        </p:tgtEl>
                                        <p:attrNameLst>
                                          <p:attrName>r</p:attrName>
                                        </p:attrNameLst>
                                      </p:cBhvr>
                                    </p:animRot>
                                    <p:animRot by="-1500000">
                                      <p:cBhvr>
                                        <p:cTn id="9" dur="125" fill="hold">
                                          <p:stCondLst>
                                            <p:cond delay="250"/>
                                          </p:stCondLst>
                                        </p:cTn>
                                        <p:tgtEl>
                                          <p:spTgt spid="5">
                                            <p:txEl>
                                              <p:pRg st="2" end="2"/>
                                            </p:txEl>
                                          </p:spTgt>
                                        </p:tgtEl>
                                        <p:attrNameLst>
                                          <p:attrName>r</p:attrName>
                                        </p:attrNameLst>
                                      </p:cBhvr>
                                    </p:animRot>
                                    <p:animRot by="1500000">
                                      <p:cBhvr>
                                        <p:cTn id="10" dur="125" fill="hold">
                                          <p:stCondLst>
                                            <p:cond delay="375"/>
                                          </p:stCondLst>
                                        </p:cTn>
                                        <p:tgtEl>
                                          <p:spTgt spid="5">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0A996D-025E-E362-60DB-732F79295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201" y="1"/>
            <a:ext cx="5892800" cy="6858000"/>
          </a:xfrm>
          <a:prstGeom prst="rect">
            <a:avLst/>
          </a:prstGeom>
        </p:spPr>
      </p:pic>
      <p:sp>
        <p:nvSpPr>
          <p:cNvPr id="5" name="TextBox 4">
            <a:extLst>
              <a:ext uri="{FF2B5EF4-FFF2-40B4-BE49-F238E27FC236}">
                <a16:creationId xmlns:a16="http://schemas.microsoft.com/office/drawing/2014/main" id="{409BD44C-C720-CC43-EAB3-99B0CA8352D1}"/>
              </a:ext>
            </a:extLst>
          </p:cNvPr>
          <p:cNvSpPr txBox="1"/>
          <p:nvPr/>
        </p:nvSpPr>
        <p:spPr>
          <a:xfrm>
            <a:off x="91440" y="505600"/>
            <a:ext cx="6096000" cy="4820359"/>
          </a:xfrm>
          <a:prstGeom prst="rect">
            <a:avLst/>
          </a:prstGeom>
          <a:noFill/>
        </p:spPr>
        <p:txBody>
          <a:bodyPr wrap="square">
            <a:spAutoFit/>
          </a:bodyPr>
          <a:lstStyle/>
          <a:p>
            <a:pPr algn="just"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#11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Sleeping With You</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Researchers find that if your dog chooses to sleep next to you, it means they trust you like no one else. Scientists have found that sleeping with your dog helps you sleep better throughout the night and decreases overall stress</a:t>
            </a:r>
            <a:r>
              <a:rPr lang="en-IN" sz="1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6493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DC40E2-20FC-E2B3-CC20-2EEFABA95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240" y="15240"/>
            <a:ext cx="5953760" cy="6858000"/>
          </a:xfrm>
          <a:prstGeom prst="rect">
            <a:avLst/>
          </a:prstGeom>
        </p:spPr>
      </p:pic>
      <p:sp>
        <p:nvSpPr>
          <p:cNvPr id="5" name="TextBox 4">
            <a:extLst>
              <a:ext uri="{FF2B5EF4-FFF2-40B4-BE49-F238E27FC236}">
                <a16:creationId xmlns:a16="http://schemas.microsoft.com/office/drawing/2014/main" id="{584772B1-039E-B9BA-9FD1-F6462E72E3ED}"/>
              </a:ext>
            </a:extLst>
          </p:cNvPr>
          <p:cNvSpPr txBox="1"/>
          <p:nvPr/>
        </p:nvSpPr>
        <p:spPr>
          <a:xfrm>
            <a:off x="0" y="511063"/>
            <a:ext cx="6096000" cy="6607130"/>
          </a:xfrm>
          <a:prstGeom prst="rect">
            <a:avLst/>
          </a:prstGeom>
          <a:noFill/>
        </p:spPr>
        <p:txBody>
          <a:bodyPr wrap="square">
            <a:spAutoFit/>
          </a:bodyPr>
          <a:lstStyle/>
          <a:p>
            <a:pPr>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#12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Licking When You're Hurt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If you get a cut and your dog tries licking it, this is because your dog has antibacterial compounds in their saliva. So, when they try to lick your cut, this is because they're trying to help you heal faster. </a:t>
            </a:r>
          </a:p>
          <a:p>
            <a:pPr>
              <a:lnSpc>
                <a:spcPct val="107000"/>
              </a:lnSpc>
              <a:spcAft>
                <a:spcPts val="800"/>
              </a:spcAft>
            </a:pP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 </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03494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345358-49C0-539C-0B60-9DB7931E0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880" y="0"/>
            <a:ext cx="5405120" cy="6858000"/>
          </a:xfrm>
          <a:prstGeom prst="rect">
            <a:avLst/>
          </a:prstGeom>
        </p:spPr>
      </p:pic>
      <p:sp>
        <p:nvSpPr>
          <p:cNvPr id="5" name="TextBox 4">
            <a:extLst>
              <a:ext uri="{FF2B5EF4-FFF2-40B4-BE49-F238E27FC236}">
                <a16:creationId xmlns:a16="http://schemas.microsoft.com/office/drawing/2014/main" id="{6A2D8FBB-2586-9215-44AC-45BBB5DE0993}"/>
              </a:ext>
            </a:extLst>
          </p:cNvPr>
          <p:cNvSpPr txBox="1"/>
          <p:nvPr/>
        </p:nvSpPr>
        <p:spPr>
          <a:xfrm>
            <a:off x="365760" y="494839"/>
            <a:ext cx="4612640" cy="4758675"/>
          </a:xfrm>
          <a:prstGeom prst="rect">
            <a:avLst/>
          </a:prstGeom>
          <a:noFill/>
        </p:spPr>
        <p:txBody>
          <a:bodyPr wrap="square">
            <a:spAutoFit/>
          </a:bodyPr>
          <a:lstStyle/>
          <a:p>
            <a:pPr algn="just" fontAlgn="base">
              <a:lnSpc>
                <a:spcPct val="107000"/>
              </a:lnSpc>
              <a:spcAft>
                <a:spcPts val="800"/>
              </a:spcAft>
            </a:pPr>
            <a:r>
              <a:rPr lang="en-IN" sz="36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#13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36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Roll In the Grass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36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2100"/>
              </a:lnSpc>
              <a:spcAft>
                <a:spcPts val="800"/>
              </a:spcAft>
            </a:pPr>
            <a:r>
              <a:rPr lang="en-IN" sz="2800" kern="0" dirty="0">
                <a:solidFill>
                  <a:srgbClr val="353535"/>
                </a:solidFill>
                <a:effectLst/>
                <a:latin typeface="Algerian" panose="04020705040A02060702" pitchFamily="82" charset="0"/>
                <a:ea typeface="Times New Roman" panose="02020603050405020304" pitchFamily="18" charset="0"/>
                <a:cs typeface="Times New Roman" panose="02020603050405020304" pitchFamily="18" charset="0"/>
              </a:rPr>
              <a:t>Dogs roll in the grass for the same reason children do it. It's soft, smells good and is a fun way to release energy.</a:t>
            </a:r>
            <a:endParaRPr lang="en-IN" sz="2800" kern="100" dirty="0">
              <a:effectLst/>
              <a:latin typeface="Algerian" panose="04020705040A02060702" pitchFamily="82" charset="0"/>
              <a:ea typeface="Calibri" panose="020F0502020204030204" pitchFamily="34" charset="0"/>
              <a:cs typeface="Times New Roman" panose="02020603050405020304" pitchFamily="18" charset="0"/>
            </a:endParaRPr>
          </a:p>
          <a:p>
            <a:br>
              <a:rPr lang="en-IN" sz="2800" kern="0" dirty="0">
                <a:effectLst/>
                <a:latin typeface="Times New Roman" panose="02020603050405020304" pitchFamily="18" charset="0"/>
                <a:ea typeface="Times New Roman" panose="02020603050405020304" pitchFamily="18" charset="0"/>
              </a:rPr>
            </a:br>
            <a:endParaRPr lang="en-IN" sz="2800" dirty="0"/>
          </a:p>
        </p:txBody>
      </p:sp>
    </p:spTree>
    <p:extLst>
      <p:ext uri="{BB962C8B-B14F-4D97-AF65-F5344CB8AC3E}">
        <p14:creationId xmlns:p14="http://schemas.microsoft.com/office/powerpoint/2010/main" val="22081615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500" fill="hold"/>
                                        <p:tgtEl>
                                          <p:spTgt spid="5">
                                            <p:txEl>
                                              <p:pRg st="1" end="1"/>
                                            </p:txEl>
                                          </p:spTgt>
                                        </p:tgtEl>
                                        <p:attrNameLst>
                                          <p:attrName>style.color</p:attrName>
                                        </p:attrNameLst>
                                      </p:cBhvr>
                                      <p:by>
                                        <p:hsl h="7200000" s="0" l="0"/>
                                      </p:by>
                                    </p:animClr>
                                    <p:animClr clrSpc="hsl" dir="cw">
                                      <p:cBhvr>
                                        <p:cTn id="7" dur="500" fill="hold"/>
                                        <p:tgtEl>
                                          <p:spTgt spid="5">
                                            <p:txEl>
                                              <p:pRg st="1" end="1"/>
                                            </p:txEl>
                                          </p:spTgt>
                                        </p:tgtEl>
                                        <p:attrNameLst>
                                          <p:attrName>fillcolor</p:attrName>
                                        </p:attrNameLst>
                                      </p:cBhvr>
                                      <p:by>
                                        <p:hsl h="7200000" s="0" l="0"/>
                                      </p:by>
                                    </p:animClr>
                                    <p:animClr clrSpc="hsl" dir="cw">
                                      <p:cBhvr>
                                        <p:cTn id="8" dur="500" fill="hold"/>
                                        <p:tgtEl>
                                          <p:spTgt spid="5">
                                            <p:txEl>
                                              <p:pRg st="1" end="1"/>
                                            </p:txEl>
                                          </p:spTgt>
                                        </p:tgtEl>
                                        <p:attrNameLst>
                                          <p:attrName>stroke.color</p:attrName>
                                        </p:attrNameLst>
                                      </p:cBhvr>
                                      <p:by>
                                        <p:hsl h="7200000" s="0" l="0"/>
                                      </p:by>
                                    </p:animClr>
                                    <p:set>
                                      <p:cBhvr>
                                        <p:cTn id="9" dur="500" fill="hold"/>
                                        <p:tgtEl>
                                          <p:spTgt spid="5">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0E1D56-3CF5-F8D2-67FB-F13C90907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3441" y="1"/>
            <a:ext cx="6258560" cy="6858000"/>
          </a:xfrm>
          <a:prstGeom prst="rect">
            <a:avLst/>
          </a:prstGeom>
        </p:spPr>
      </p:pic>
      <p:sp>
        <p:nvSpPr>
          <p:cNvPr id="5" name="TextBox 4">
            <a:extLst>
              <a:ext uri="{FF2B5EF4-FFF2-40B4-BE49-F238E27FC236}">
                <a16:creationId xmlns:a16="http://schemas.microsoft.com/office/drawing/2014/main" id="{48508F6B-19DE-5CEC-E077-14C21DD383FC}"/>
              </a:ext>
            </a:extLst>
          </p:cNvPr>
          <p:cNvSpPr txBox="1"/>
          <p:nvPr/>
        </p:nvSpPr>
        <p:spPr>
          <a:xfrm>
            <a:off x="0" y="100923"/>
            <a:ext cx="5212080" cy="3899209"/>
          </a:xfrm>
          <a:prstGeom prst="rect">
            <a:avLst/>
          </a:prstGeom>
          <a:noFill/>
        </p:spPr>
        <p:txBody>
          <a:bodyPr wrap="square">
            <a:spAutoFit/>
          </a:bodyPr>
          <a:lstStyle/>
          <a:p>
            <a:pPr algn="just"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#14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Lots Of Sleep</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A healthy, happy adult dogs usually sleep for up to 16 hours a day. If your dog is not sleeping that much, this could be a sign of stress.</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350536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arn(inVertical)">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DBFFB-89A5-5B5B-D2C6-20F5A4A80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681" y="0"/>
            <a:ext cx="6370320" cy="6858000"/>
          </a:xfrm>
          <a:prstGeom prst="rect">
            <a:avLst/>
          </a:prstGeom>
        </p:spPr>
      </p:pic>
      <p:sp>
        <p:nvSpPr>
          <p:cNvPr id="5" name="TextBox 4">
            <a:extLst>
              <a:ext uri="{FF2B5EF4-FFF2-40B4-BE49-F238E27FC236}">
                <a16:creationId xmlns:a16="http://schemas.microsoft.com/office/drawing/2014/main" id="{7A82E70E-E9FC-065B-CFF5-0276C228BE7E}"/>
              </a:ext>
            </a:extLst>
          </p:cNvPr>
          <p:cNvSpPr txBox="1"/>
          <p:nvPr/>
        </p:nvSpPr>
        <p:spPr>
          <a:xfrm>
            <a:off x="223520" y="1134598"/>
            <a:ext cx="5425440" cy="4055597"/>
          </a:xfrm>
          <a:prstGeom prst="rect">
            <a:avLst/>
          </a:prstGeom>
          <a:noFill/>
        </p:spPr>
        <p:txBody>
          <a:bodyPr wrap="square">
            <a:spAutoFit/>
          </a:bodyPr>
          <a:lstStyle/>
          <a:p>
            <a:pPr algn="just" fontAlgn="base">
              <a:lnSpc>
                <a:spcPct val="107000"/>
              </a:lnSpc>
              <a:spcAft>
                <a:spcPts val="800"/>
              </a:spcAft>
            </a:pPr>
            <a:r>
              <a:rPr lang="en-IN" sz="36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#15</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36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Sense Of Time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2100"/>
              </a:lnSpc>
              <a:spcAft>
                <a:spcPts val="800"/>
              </a:spcAft>
            </a:pPr>
            <a:r>
              <a:rPr lang="en-IN" sz="2800" kern="0" dirty="0">
                <a:solidFill>
                  <a:srgbClr val="353535"/>
                </a:solidFill>
                <a:effectLst/>
                <a:latin typeface="Merriweather" panose="00000500000000000000" pitchFamily="2" charset="0"/>
                <a:ea typeface="Times New Roman" panose="02020603050405020304" pitchFamily="18" charset="0"/>
                <a:cs typeface="Times New Roman" panose="02020603050405020304" pitchFamily="18" charset="0"/>
              </a:rPr>
              <a:t>Researchers have proven that dogs know the difference between an hour and five hours. If conditioned to, they can predict future events, such as regular walk signs and feeding schedules</a:t>
            </a:r>
            <a:r>
              <a:rPr lang="en-IN" sz="1800" kern="0" dirty="0">
                <a:solidFill>
                  <a:srgbClr val="353535"/>
                </a:solidFill>
                <a:effectLst/>
                <a:latin typeface="Merriweather" panose="00000500000000000000" pitchFamily="2" charset="0"/>
                <a:ea typeface="Times New Roman" panose="02020603050405020304" pitchFamily="18" charset="0"/>
                <a:cs typeface="Times New Roman" panose="02020603050405020304" pitchFamily="18" charset="0"/>
              </a:rPr>
              <a: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br>
              <a:rPr lang="en-IN" sz="2000" kern="0"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3924902240"/>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C069DF-EED6-4D0A-5EDD-256BCD114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0680" y="0"/>
            <a:ext cx="6751320" cy="6858000"/>
          </a:xfrm>
          <a:prstGeom prst="rect">
            <a:avLst/>
          </a:prstGeom>
        </p:spPr>
      </p:pic>
      <p:sp>
        <p:nvSpPr>
          <p:cNvPr id="5" name="TextBox 4">
            <a:extLst>
              <a:ext uri="{FF2B5EF4-FFF2-40B4-BE49-F238E27FC236}">
                <a16:creationId xmlns:a16="http://schemas.microsoft.com/office/drawing/2014/main" id="{4A69B34A-9B3E-BF81-EFBC-CD1012B09DD2}"/>
              </a:ext>
            </a:extLst>
          </p:cNvPr>
          <p:cNvSpPr txBox="1"/>
          <p:nvPr/>
        </p:nvSpPr>
        <p:spPr>
          <a:xfrm>
            <a:off x="203200" y="536844"/>
            <a:ext cx="4907280" cy="4665701"/>
          </a:xfrm>
          <a:prstGeom prst="rect">
            <a:avLst/>
          </a:prstGeom>
          <a:noFill/>
        </p:spPr>
        <p:txBody>
          <a:bodyPr wrap="square">
            <a:spAutoFit/>
          </a:bodyPr>
          <a:lstStyle/>
          <a:p>
            <a:pPr algn="just" fontAlgn="base">
              <a:lnSpc>
                <a:spcPct val="107000"/>
              </a:lnSpc>
              <a:spcAft>
                <a:spcPts val="800"/>
              </a:spcAft>
            </a:pPr>
            <a:r>
              <a:rPr lang="en-IN" sz="36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#16 Sleeping</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3600" kern="0" dirty="0">
                <a:solidFill>
                  <a:srgbClr val="353535"/>
                </a:solidFill>
                <a:effectLst/>
                <a:latin typeface="Merriweather" panose="00000500000000000000" pitchFamily="2" charset="0"/>
                <a:ea typeface="Times New Roman" panose="02020603050405020304" pitchFamily="18" charset="0"/>
                <a:cs typeface="Times New Roman" panose="02020603050405020304" pitchFamily="18" charset="0"/>
              </a:rPr>
              <a:t>Researchers have found all dogs dream, but puppies and senior dogs dream more frequently than adult dogs</a:t>
            </a:r>
            <a:endParaRPr lang="en-IN" sz="3600" dirty="0"/>
          </a:p>
        </p:txBody>
      </p:sp>
    </p:spTree>
    <p:extLst>
      <p:ext uri="{BB962C8B-B14F-4D97-AF65-F5344CB8AC3E}">
        <p14:creationId xmlns:p14="http://schemas.microsoft.com/office/powerpoint/2010/main" val="1563298357"/>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65EED-7004-CD75-2853-807129EEF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09920" y="0"/>
            <a:ext cx="6482080" cy="6858000"/>
          </a:xfrm>
          <a:prstGeom prst="rect">
            <a:avLst/>
          </a:prstGeom>
        </p:spPr>
      </p:pic>
      <p:sp>
        <p:nvSpPr>
          <p:cNvPr id="5" name="TextBox 4">
            <a:extLst>
              <a:ext uri="{FF2B5EF4-FFF2-40B4-BE49-F238E27FC236}">
                <a16:creationId xmlns:a16="http://schemas.microsoft.com/office/drawing/2014/main" id="{0CD8498A-D17D-944C-4921-51BE721D0CAC}"/>
              </a:ext>
            </a:extLst>
          </p:cNvPr>
          <p:cNvSpPr txBox="1"/>
          <p:nvPr/>
        </p:nvSpPr>
        <p:spPr>
          <a:xfrm>
            <a:off x="0" y="736603"/>
            <a:ext cx="5252720" cy="4379084"/>
          </a:xfrm>
          <a:prstGeom prst="rect">
            <a:avLst/>
          </a:prstGeom>
          <a:noFill/>
        </p:spPr>
        <p:txBody>
          <a:bodyPr wrap="square">
            <a:spAutoFit/>
          </a:bodyPr>
          <a:lstStyle/>
          <a:p>
            <a:pPr algn="just" fontAlgn="base">
              <a:lnSpc>
                <a:spcPct val="107000"/>
              </a:lnSpc>
              <a:spcAft>
                <a:spcPts val="800"/>
              </a:spcAft>
            </a:pPr>
            <a:r>
              <a:rPr lang="en-IN" sz="36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#17</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36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Carrying Food, Treats, Toys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2100"/>
              </a:lnSpc>
              <a:spcAft>
                <a:spcPts val="800"/>
              </a:spcAft>
            </a:pPr>
            <a:r>
              <a:rPr lang="en-IN" sz="2400" kern="0" dirty="0">
                <a:solidFill>
                  <a:srgbClr val="353535"/>
                </a:solidFill>
                <a:effectLst/>
                <a:latin typeface="Merriweather" panose="00000500000000000000" pitchFamily="2" charset="0"/>
                <a:ea typeface="Times New Roman" panose="02020603050405020304" pitchFamily="18" charset="0"/>
                <a:cs typeface="Times New Roman" panose="02020603050405020304" pitchFamily="18" charset="0"/>
              </a:rPr>
              <a:t>If your dog has a habit of carrying the food from one location to another, don't worry. This is common behaviour. Dogs do this as a way to protect their valued resources from being stolen.</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br>
              <a:rPr lang="en-IN" sz="2000" kern="0"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322259877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005704-B5C7-4B43-75BB-BF6650296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
            <a:ext cx="6096000" cy="6858000"/>
          </a:xfrm>
          <a:prstGeom prst="rect">
            <a:avLst/>
          </a:prstGeom>
        </p:spPr>
      </p:pic>
      <p:sp>
        <p:nvSpPr>
          <p:cNvPr id="5" name="TextBox 4">
            <a:extLst>
              <a:ext uri="{FF2B5EF4-FFF2-40B4-BE49-F238E27FC236}">
                <a16:creationId xmlns:a16="http://schemas.microsoft.com/office/drawing/2014/main" id="{B986FA37-3D82-4785-4700-285063430ED0}"/>
              </a:ext>
            </a:extLst>
          </p:cNvPr>
          <p:cNvSpPr txBox="1"/>
          <p:nvPr/>
        </p:nvSpPr>
        <p:spPr>
          <a:xfrm>
            <a:off x="20320" y="450621"/>
            <a:ext cx="4622800" cy="3786293"/>
          </a:xfrm>
          <a:prstGeom prst="rect">
            <a:avLst/>
          </a:prstGeom>
          <a:noFill/>
        </p:spPr>
        <p:txBody>
          <a:bodyPr wrap="square">
            <a:spAutoFit/>
          </a:bodyPr>
          <a:lstStyle/>
          <a:p>
            <a:pPr algn="just" fontAlgn="base">
              <a:lnSpc>
                <a:spcPct val="107000"/>
              </a:lnSpc>
              <a:spcAft>
                <a:spcPts val="800"/>
              </a:spcAft>
            </a:pPr>
            <a:r>
              <a:rPr lang="en-IN" sz="36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#18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36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Kicking Backwards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2100"/>
              </a:lnSpc>
              <a:spcAft>
                <a:spcPts val="800"/>
              </a:spcAft>
            </a:pPr>
            <a:r>
              <a:rPr lang="en-IN" sz="2400" kern="0" dirty="0">
                <a:solidFill>
                  <a:srgbClr val="353535"/>
                </a:solidFill>
                <a:effectLst/>
                <a:latin typeface="Merriweather" panose="00000500000000000000" pitchFamily="2" charset="0"/>
                <a:ea typeface="Times New Roman" panose="02020603050405020304" pitchFamily="18" charset="0"/>
                <a:cs typeface="Times New Roman" panose="02020603050405020304" pitchFamily="18" charset="0"/>
              </a:rPr>
              <a:t>If your dog kicks backwards, after going to the bathroom, it's not to cover it up. It's done to mark their territory, using the scent glands in their feet</a:t>
            </a:r>
            <a:r>
              <a:rPr lang="en-IN" sz="1800" kern="0" dirty="0">
                <a:solidFill>
                  <a:srgbClr val="353535"/>
                </a:solidFill>
                <a:effectLst/>
                <a:latin typeface="Merriweather" panose="00000500000000000000" pitchFamily="2" charset="0"/>
                <a:ea typeface="Times New Roman" panose="02020603050405020304" pitchFamily="18" charset="0"/>
                <a:cs typeface="Times New Roman" panose="02020603050405020304" pitchFamily="18" charset="0"/>
              </a:rPr>
              <a: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br>
              <a:rPr lang="en-IN" sz="2000" kern="0"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147128168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6797DD5-F39B-7D3A-796D-664434C0CE9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CB618A8-2C97-0316-8F54-9980BE6D3F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4880" y="0"/>
            <a:ext cx="7437120" cy="6858000"/>
          </a:xfrm>
        </p:spPr>
      </p:pic>
      <p:sp>
        <p:nvSpPr>
          <p:cNvPr id="7" name="TextBox 6">
            <a:extLst>
              <a:ext uri="{FF2B5EF4-FFF2-40B4-BE49-F238E27FC236}">
                <a16:creationId xmlns:a16="http://schemas.microsoft.com/office/drawing/2014/main" id="{5FFEF472-6FE4-43C7-AB28-65C8C82216B9}"/>
              </a:ext>
            </a:extLst>
          </p:cNvPr>
          <p:cNvSpPr txBox="1"/>
          <p:nvPr/>
        </p:nvSpPr>
        <p:spPr>
          <a:xfrm>
            <a:off x="0" y="835854"/>
            <a:ext cx="4572000" cy="5688609"/>
          </a:xfrm>
          <a:prstGeom prst="rect">
            <a:avLst/>
          </a:prstGeom>
          <a:noFill/>
        </p:spPr>
        <p:txBody>
          <a:bodyPr wrap="square">
            <a:spAutoFit/>
          </a:bodyPr>
          <a:lstStyle/>
          <a:p>
            <a:pPr>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#1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LEANING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Whenever your dog leans on you and puts their whole-body weight on you.</a:t>
            </a:r>
            <a:b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b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That's actually their way of hugging you and telling you that they love you</a:t>
            </a:r>
            <a:r>
              <a:rPr lang="en-IN" sz="1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11773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D7A11B-EDD0-0A33-C274-A8E0CF44C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206" y="0"/>
            <a:ext cx="6551794" cy="6858000"/>
          </a:xfrm>
          <a:prstGeom prst="rect">
            <a:avLst/>
          </a:prstGeom>
        </p:spPr>
      </p:pic>
      <p:sp>
        <p:nvSpPr>
          <p:cNvPr id="5" name="TextBox 4">
            <a:extLst>
              <a:ext uri="{FF2B5EF4-FFF2-40B4-BE49-F238E27FC236}">
                <a16:creationId xmlns:a16="http://schemas.microsoft.com/office/drawing/2014/main" id="{ACCE726D-247E-DB4F-17D6-E54BCB48CBA5}"/>
              </a:ext>
            </a:extLst>
          </p:cNvPr>
          <p:cNvSpPr txBox="1"/>
          <p:nvPr/>
        </p:nvSpPr>
        <p:spPr>
          <a:xfrm>
            <a:off x="477520" y="657894"/>
            <a:ext cx="4693920" cy="3436069"/>
          </a:xfrm>
          <a:prstGeom prst="rect">
            <a:avLst/>
          </a:prstGeom>
          <a:noFill/>
        </p:spPr>
        <p:txBody>
          <a:bodyPr wrap="square">
            <a:spAutoFit/>
          </a:bodyPr>
          <a:lstStyle/>
          <a:p>
            <a:pPr algn="just" fontAlgn="base">
              <a:lnSpc>
                <a:spcPct val="107000"/>
              </a:lnSpc>
              <a:spcAft>
                <a:spcPts val="800"/>
              </a:spcAft>
            </a:pPr>
            <a:r>
              <a:rPr lang="en-IN" sz="36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#19</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36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Sleeping On Your Clothes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2100"/>
              </a:lnSpc>
              <a:spcAft>
                <a:spcPts val="800"/>
              </a:spcAft>
            </a:pPr>
            <a:r>
              <a:rPr lang="en-IN" sz="2400" kern="0" dirty="0">
                <a:solidFill>
                  <a:srgbClr val="353535"/>
                </a:solidFill>
                <a:effectLst/>
                <a:latin typeface="Merriweather" panose="00000500000000000000" pitchFamily="2" charset="0"/>
                <a:ea typeface="Times New Roman" panose="02020603050405020304" pitchFamily="18" charset="0"/>
                <a:cs typeface="Times New Roman" panose="02020603050405020304" pitchFamily="18" charset="0"/>
              </a:rPr>
              <a:t>If your dog sleeps on your clothes, it means they love you. Your clothes have your scent on them and they just want to get closer to you.</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8815996"/>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A5FB13-59D9-220C-3536-028033AEA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0480" y="0"/>
            <a:ext cx="7081520" cy="6858000"/>
          </a:xfrm>
          <a:prstGeom prst="rect">
            <a:avLst/>
          </a:prstGeom>
        </p:spPr>
      </p:pic>
      <p:sp>
        <p:nvSpPr>
          <p:cNvPr id="5" name="TextBox 4">
            <a:extLst>
              <a:ext uri="{FF2B5EF4-FFF2-40B4-BE49-F238E27FC236}">
                <a16:creationId xmlns:a16="http://schemas.microsoft.com/office/drawing/2014/main" id="{C6D70265-5BAD-1140-154E-3D52BBA431CF}"/>
              </a:ext>
            </a:extLst>
          </p:cNvPr>
          <p:cNvSpPr txBox="1"/>
          <p:nvPr/>
        </p:nvSpPr>
        <p:spPr>
          <a:xfrm>
            <a:off x="132080" y="759662"/>
            <a:ext cx="4246880" cy="2578783"/>
          </a:xfrm>
          <a:prstGeom prst="rect">
            <a:avLst/>
          </a:prstGeom>
          <a:noFill/>
        </p:spPr>
        <p:txBody>
          <a:bodyPr wrap="square">
            <a:spAutoFit/>
          </a:bodyPr>
          <a:lstStyle/>
          <a:p>
            <a:r>
              <a:rPr lang="en-IN" sz="2800" b="1" dirty="0">
                <a:effectLst/>
                <a:latin typeface="Times New Roman" panose="02020603050405020304" pitchFamily="18" charset="0"/>
                <a:ea typeface="Times New Roman" panose="02020603050405020304" pitchFamily="18" charset="0"/>
              </a:rPr>
              <a:t>#20</a:t>
            </a:r>
          </a:p>
          <a:p>
            <a:pPr fontAlgn="base">
              <a:lnSpc>
                <a:spcPct val="107000"/>
              </a:lnSpc>
              <a:spcAft>
                <a:spcPts val="800"/>
              </a:spcAft>
            </a:pPr>
            <a:r>
              <a:rPr lang="en-IN" sz="36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Soft Eyes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2100"/>
              </a:lnSpc>
              <a:spcAft>
                <a:spcPts val="800"/>
              </a:spcAft>
            </a:pPr>
            <a:r>
              <a:rPr lang="en-IN" sz="2400" kern="0" dirty="0">
                <a:solidFill>
                  <a:srgbClr val="353535"/>
                </a:solidFill>
                <a:effectLst/>
                <a:latin typeface="Merriweather" panose="00000500000000000000" pitchFamily="2" charset="0"/>
                <a:ea typeface="Times New Roman" panose="02020603050405020304" pitchFamily="18" charset="0"/>
                <a:cs typeface="Times New Roman" panose="02020603050405020304" pitchFamily="18" charset="0"/>
              </a:rPr>
              <a:t>When a dog is happy, their eyes will be a normal, soft shape. Their gaze will be relaxed and gentle and they will blink often.</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5031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18F85B-4836-FDDD-4FB2-FBC7750335E8}"/>
              </a:ext>
            </a:extLst>
          </p:cNvPr>
          <p:cNvPicPr>
            <a:picLocks noChangeAspect="1"/>
          </p:cNvPicPr>
          <p:nvPr/>
        </p:nvPicPr>
        <p:blipFill rotWithShape="1">
          <a:blip r:embed="rId2">
            <a:extLst>
              <a:ext uri="{28A0092B-C50C-407E-A947-70E740481C1C}">
                <a14:useLocalDpi xmlns:a14="http://schemas.microsoft.com/office/drawing/2010/main" val="0"/>
              </a:ext>
            </a:extLst>
          </a:blip>
          <a:srcRect l="2993" t="23793" r="2193" b="16120"/>
          <a:stretch/>
        </p:blipFill>
        <p:spPr>
          <a:xfrm>
            <a:off x="92598" y="-231494"/>
            <a:ext cx="12192000" cy="6858000"/>
          </a:xfrm>
          <a:prstGeom prst="rect">
            <a:avLst/>
          </a:prstGeom>
        </p:spPr>
      </p:pic>
      <p:sp>
        <p:nvSpPr>
          <p:cNvPr id="12" name="Rectangle 11">
            <a:extLst>
              <a:ext uri="{FF2B5EF4-FFF2-40B4-BE49-F238E27FC236}">
                <a16:creationId xmlns:a16="http://schemas.microsoft.com/office/drawing/2014/main" id="{9210DA11-B154-C56F-D108-CDEC0651C52A}"/>
              </a:ext>
            </a:extLst>
          </p:cNvPr>
          <p:cNvSpPr/>
          <p:nvPr/>
        </p:nvSpPr>
        <p:spPr>
          <a:xfrm>
            <a:off x="7007720" y="1346879"/>
            <a:ext cx="5701282"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 </a:t>
            </a:r>
          </a:p>
        </p:txBody>
      </p:sp>
      <p:sp>
        <p:nvSpPr>
          <p:cNvPr id="13" name="Star: 5 Points 12">
            <a:extLst>
              <a:ext uri="{FF2B5EF4-FFF2-40B4-BE49-F238E27FC236}">
                <a16:creationId xmlns:a16="http://schemas.microsoft.com/office/drawing/2014/main" id="{46B5855E-FB6B-EC55-8ABD-B2E8265686E3}"/>
              </a:ext>
            </a:extLst>
          </p:cNvPr>
          <p:cNvSpPr/>
          <p:nvPr/>
        </p:nvSpPr>
        <p:spPr>
          <a:xfrm>
            <a:off x="9502815" y="2270209"/>
            <a:ext cx="914400" cy="914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708748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4963B60-0BCF-9004-5220-51A57AF1D1D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F4FE10D-C33C-8D42-F9B2-4023B4709F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6320" y="0"/>
            <a:ext cx="7345680" cy="6858000"/>
          </a:xfrm>
        </p:spPr>
      </p:pic>
      <p:sp>
        <p:nvSpPr>
          <p:cNvPr id="7" name="TextBox 6">
            <a:extLst>
              <a:ext uri="{FF2B5EF4-FFF2-40B4-BE49-F238E27FC236}">
                <a16:creationId xmlns:a16="http://schemas.microsoft.com/office/drawing/2014/main" id="{1F999235-F498-0EC2-9C68-346C4E75CBF0}"/>
              </a:ext>
            </a:extLst>
          </p:cNvPr>
          <p:cNvSpPr txBox="1"/>
          <p:nvPr/>
        </p:nvSpPr>
        <p:spPr>
          <a:xfrm>
            <a:off x="91440" y="358646"/>
            <a:ext cx="4754880" cy="4759188"/>
          </a:xfrm>
          <a:prstGeom prst="rect">
            <a:avLst/>
          </a:prstGeom>
          <a:noFill/>
        </p:spPr>
        <p:txBody>
          <a:bodyPr wrap="square">
            <a:spAutoFit/>
          </a:bodyPr>
          <a:lstStyle/>
          <a:p>
            <a:pPr>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#2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Sneezing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Dogs will actually sneeze when they are playing fighting to show that they are just playing around and they don't actually want to hurt U</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1364172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C579CE-F209-51EE-E611-E6B85CBFB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9360" y="0"/>
            <a:ext cx="7152640" cy="6858000"/>
          </a:xfrm>
          <a:prstGeom prst="rect">
            <a:avLst/>
          </a:prstGeom>
        </p:spPr>
      </p:pic>
      <p:sp>
        <p:nvSpPr>
          <p:cNvPr id="7" name="TextBox 6">
            <a:extLst>
              <a:ext uri="{FF2B5EF4-FFF2-40B4-BE49-F238E27FC236}">
                <a16:creationId xmlns:a16="http://schemas.microsoft.com/office/drawing/2014/main" id="{9246F76A-0A49-CF6C-2FDD-6F38BE6BB452}"/>
              </a:ext>
            </a:extLst>
          </p:cNvPr>
          <p:cNvSpPr txBox="1"/>
          <p:nvPr/>
        </p:nvSpPr>
        <p:spPr>
          <a:xfrm>
            <a:off x="152400" y="177489"/>
            <a:ext cx="4653280" cy="6306919"/>
          </a:xfrm>
          <a:prstGeom prst="rect">
            <a:avLst/>
          </a:prstGeom>
          <a:noFill/>
        </p:spPr>
        <p:txBody>
          <a:bodyPr wrap="square">
            <a:spAutoFit/>
          </a:bodyPr>
          <a:lstStyle/>
          <a:p>
            <a:pPr algn="just"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#3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4000" b="1" kern="0" dirty="0" err="1">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Zoomies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2800" kern="100" dirty="0" err="1">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Zoomies</a:t>
            </a: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 are short bursts of energy your dog just can't seem to control. Researchers have found only happy healthy dogs get the </a:t>
            </a:r>
            <a:r>
              <a:rPr lang="en-IN" sz="2800" kern="100" dirty="0" err="1">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zoomies</a:t>
            </a: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 So, if your dog is doing the </a:t>
            </a:r>
            <a:r>
              <a:rPr lang="en-IN" sz="2800" kern="100" dirty="0" err="1">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zoomies</a:t>
            </a: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 then you are doing everything right.</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 </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1041828"/>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C3D9D6-E09A-8B00-5843-F98F86443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040" y="0"/>
            <a:ext cx="6715760" cy="6858000"/>
          </a:xfrm>
          <a:prstGeom prst="rect">
            <a:avLst/>
          </a:prstGeom>
        </p:spPr>
      </p:pic>
      <p:sp>
        <p:nvSpPr>
          <p:cNvPr id="5" name="TextBox 4">
            <a:extLst>
              <a:ext uri="{FF2B5EF4-FFF2-40B4-BE49-F238E27FC236}">
                <a16:creationId xmlns:a16="http://schemas.microsoft.com/office/drawing/2014/main" id="{37FDC9E0-AF83-BCAD-A5D7-EF7D9A6CA6D4}"/>
              </a:ext>
            </a:extLst>
          </p:cNvPr>
          <p:cNvSpPr txBox="1"/>
          <p:nvPr/>
        </p:nvSpPr>
        <p:spPr>
          <a:xfrm>
            <a:off x="1361440" y="844106"/>
            <a:ext cx="5222240" cy="375359"/>
          </a:xfrm>
          <a:prstGeom prst="rect">
            <a:avLst/>
          </a:prstGeom>
          <a:noFill/>
        </p:spPr>
        <p:txBody>
          <a:bodyPr wrap="square">
            <a:spAutoFit/>
          </a:bodyPr>
          <a:lstStyle/>
          <a:p>
            <a:pPr>
              <a:lnSpc>
                <a:spcPct val="107000"/>
              </a:lnSpc>
              <a:spcAft>
                <a:spcPts val="800"/>
              </a:spcAft>
            </a:pPr>
            <a:r>
              <a:rPr lang="en-IN" sz="1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25AFF794-E76E-802A-4ECE-B731B2B31D8D}"/>
              </a:ext>
            </a:extLst>
          </p:cNvPr>
          <p:cNvSpPr txBox="1"/>
          <p:nvPr/>
        </p:nvSpPr>
        <p:spPr>
          <a:xfrm>
            <a:off x="111760" y="173546"/>
            <a:ext cx="5334000" cy="5626540"/>
          </a:xfrm>
          <a:prstGeom prst="rect">
            <a:avLst/>
          </a:prstGeom>
          <a:noFill/>
        </p:spPr>
        <p:txBody>
          <a:bodyPr wrap="square">
            <a:spAutoFit/>
          </a:bodyPr>
          <a:lstStyle/>
          <a:p>
            <a:pPr algn="just"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#4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Guilt Trips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You may feel guilty when you catch your dog quietly, staring at you before you leave the house. But fear not, their calmness is a sign that they trust you and know that you're coming back.</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696953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1679DF-5EBA-7133-3A89-7024D00EA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0" y="0"/>
            <a:ext cx="6667500" cy="6858000"/>
          </a:xfrm>
          <a:prstGeom prst="rect">
            <a:avLst/>
          </a:prstGeom>
        </p:spPr>
      </p:pic>
      <p:sp>
        <p:nvSpPr>
          <p:cNvPr id="5" name="TextBox 4">
            <a:extLst>
              <a:ext uri="{FF2B5EF4-FFF2-40B4-BE49-F238E27FC236}">
                <a16:creationId xmlns:a16="http://schemas.microsoft.com/office/drawing/2014/main" id="{F33B6FE9-18DB-49EC-59DD-19F0E2089081}"/>
              </a:ext>
            </a:extLst>
          </p:cNvPr>
          <p:cNvSpPr txBox="1"/>
          <p:nvPr/>
        </p:nvSpPr>
        <p:spPr>
          <a:xfrm>
            <a:off x="0" y="568283"/>
            <a:ext cx="5303520" cy="4360233"/>
          </a:xfrm>
          <a:prstGeom prst="rect">
            <a:avLst/>
          </a:prstGeom>
          <a:noFill/>
        </p:spPr>
        <p:txBody>
          <a:bodyPr wrap="square">
            <a:spAutoFit/>
          </a:bodyPr>
          <a:lstStyle/>
          <a:p>
            <a:pPr algn="just"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#5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Eye Contact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Whenever your dog looks deeply into your eyes, right before they poop, it means they feel vulnerable and they trust you to keep an eye out for them.</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852750"/>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698641-430A-0FA2-B6A5-494AA9859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280" y="0"/>
            <a:ext cx="6776720" cy="6858000"/>
          </a:xfrm>
          <a:prstGeom prst="rect">
            <a:avLst/>
          </a:prstGeom>
        </p:spPr>
      </p:pic>
      <p:sp>
        <p:nvSpPr>
          <p:cNvPr id="5" name="TextBox 4">
            <a:extLst>
              <a:ext uri="{FF2B5EF4-FFF2-40B4-BE49-F238E27FC236}">
                <a16:creationId xmlns:a16="http://schemas.microsoft.com/office/drawing/2014/main" id="{EE4C2A1D-2997-1D43-689F-64C48F17D990}"/>
              </a:ext>
            </a:extLst>
          </p:cNvPr>
          <p:cNvSpPr txBox="1"/>
          <p:nvPr/>
        </p:nvSpPr>
        <p:spPr>
          <a:xfrm>
            <a:off x="91440" y="0"/>
            <a:ext cx="5181600" cy="6746206"/>
          </a:xfrm>
          <a:prstGeom prst="rect">
            <a:avLst/>
          </a:prstGeom>
          <a:noFill/>
        </p:spPr>
        <p:txBody>
          <a:bodyPr wrap="square">
            <a:spAutoFit/>
          </a:bodyPr>
          <a:lstStyle/>
          <a:p>
            <a:pPr algn="just"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#6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Smelling Your Crotch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If your dog is smelling your crotch, this is your dog's way of checking your health and mood. Dogs use a sense of smell to read details and their surroundings. So, your dog is just checking to see if you're okay</a:t>
            </a:r>
            <a:r>
              <a:rPr lang="en-IN" sz="1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56968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animEffect transition="in" filter="circle(in)">
                                      <p:cBhvr>
                                        <p:cTn id="11" dur="2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950331-EBC9-531F-062C-0E9E8E771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40" y="0"/>
            <a:ext cx="6614160" cy="6858000"/>
          </a:xfrm>
          <a:prstGeom prst="rect">
            <a:avLst/>
          </a:prstGeom>
        </p:spPr>
      </p:pic>
      <p:sp>
        <p:nvSpPr>
          <p:cNvPr id="5" name="TextBox 4">
            <a:extLst>
              <a:ext uri="{FF2B5EF4-FFF2-40B4-BE49-F238E27FC236}">
                <a16:creationId xmlns:a16="http://schemas.microsoft.com/office/drawing/2014/main" id="{19D39CE5-967C-A5EC-2171-B4545ED06409}"/>
              </a:ext>
            </a:extLst>
          </p:cNvPr>
          <p:cNvSpPr txBox="1"/>
          <p:nvPr/>
        </p:nvSpPr>
        <p:spPr>
          <a:xfrm>
            <a:off x="0" y="0"/>
            <a:ext cx="5384800" cy="4759188"/>
          </a:xfrm>
          <a:prstGeom prst="rect">
            <a:avLst/>
          </a:prstGeom>
          <a:noFill/>
        </p:spPr>
        <p:txBody>
          <a:bodyPr wrap="square">
            <a:spAutoFit/>
          </a:bodyPr>
          <a:lstStyle/>
          <a:p>
            <a:pPr>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#7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Yawn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Yawn is not quite the same as a human yawn. Dogs yawn in order to reduce stress and reduce anxiety, which helps them calm down and remain comfortable.</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52201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5">
                                            <p:txEl>
                                              <p:pRg st="3" end="3"/>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92D1D2-90CF-43D3-CC74-35C0BF287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560" y="1"/>
            <a:ext cx="6187440" cy="6858000"/>
          </a:xfrm>
          <a:prstGeom prst="rect">
            <a:avLst/>
          </a:prstGeom>
        </p:spPr>
      </p:pic>
      <p:sp>
        <p:nvSpPr>
          <p:cNvPr id="5" name="TextBox 4">
            <a:extLst>
              <a:ext uri="{FF2B5EF4-FFF2-40B4-BE49-F238E27FC236}">
                <a16:creationId xmlns:a16="http://schemas.microsoft.com/office/drawing/2014/main" id="{EAB3FF23-1602-70D3-5628-543925B4953A}"/>
              </a:ext>
            </a:extLst>
          </p:cNvPr>
          <p:cNvSpPr txBox="1"/>
          <p:nvPr/>
        </p:nvSpPr>
        <p:spPr>
          <a:xfrm>
            <a:off x="0" y="531879"/>
            <a:ext cx="6096000" cy="5479898"/>
          </a:xfrm>
          <a:prstGeom prst="rect">
            <a:avLst/>
          </a:prstGeom>
          <a:noFill/>
        </p:spPr>
        <p:txBody>
          <a:bodyPr wrap="square">
            <a:spAutoFit/>
          </a:bodyPr>
          <a:lstStyle/>
          <a:p>
            <a:pPr algn="just"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#8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4000" b="1" kern="0" dirty="0">
                <a:solidFill>
                  <a:srgbClr val="000000"/>
                </a:solidFill>
                <a:effectLst/>
                <a:latin typeface="Merriweather" panose="00000500000000000000" pitchFamily="2" charset="0"/>
                <a:ea typeface="Times New Roman" panose="02020603050405020304" pitchFamily="18" charset="0"/>
                <a:cs typeface="Times New Roman" panose="02020603050405020304" pitchFamily="18" charset="0"/>
              </a:rPr>
              <a:t>Dogs Have Best Friends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kern="100" dirty="0">
                <a:solidFill>
                  <a:srgbClr val="353535"/>
                </a:solidFill>
                <a:effectLst/>
                <a:latin typeface="Merriweather" panose="00000500000000000000" pitchFamily="2" charset="0"/>
                <a:ea typeface="Calibri" panose="020F0502020204030204" pitchFamily="34" charset="0"/>
                <a:cs typeface="Times New Roman" panose="02020603050405020304" pitchFamily="18" charset="0"/>
              </a:rPr>
              <a:t>Researchers have found that dogs have a best friend. Dogs love humans and other animals too, but any dog owner can attest that they have one true best friend. They're loyal to one and that's the dog owner.</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23319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xit" presetSubtype="0" fill="hold" grpId="0" nodeType="clickEffect">
                                  <p:stCondLst>
                                    <p:cond delay="0"/>
                                  </p:stCondLst>
                                  <p:childTnLst>
                                    <p:anim calcmode="lin" valueType="num">
                                      <p:cBhvr>
                                        <p:cTn id="11" dur="1000"/>
                                        <p:tgtEl>
                                          <p:spTgt spid="5"/>
                                        </p:tgtEl>
                                        <p:attrNameLst>
                                          <p:attrName>ppt_w</p:attrName>
                                        </p:attrNameLst>
                                      </p:cBhvr>
                                      <p:tavLst>
                                        <p:tav tm="0">
                                          <p:val>
                                            <p:strVal val="ppt_w"/>
                                          </p:val>
                                        </p:tav>
                                        <p:tav tm="100000">
                                          <p:val>
                                            <p:fltVal val="0"/>
                                          </p:val>
                                        </p:tav>
                                      </p:tavLst>
                                    </p:anim>
                                    <p:anim calcmode="lin" valueType="num">
                                      <p:cBhvr>
                                        <p:cTn id="12" dur="1000"/>
                                        <p:tgtEl>
                                          <p:spTgt spid="5"/>
                                        </p:tgtEl>
                                        <p:attrNameLst>
                                          <p:attrName>ppt_h</p:attrName>
                                        </p:attrNameLst>
                                      </p:cBhvr>
                                      <p:tavLst>
                                        <p:tav tm="0">
                                          <p:val>
                                            <p:strVal val="ppt_h"/>
                                          </p:val>
                                        </p:tav>
                                        <p:tav tm="100000">
                                          <p:val>
                                            <p:fltVal val="0"/>
                                          </p:val>
                                        </p:tav>
                                      </p:tavLst>
                                    </p:anim>
                                    <p:anim calcmode="lin" valueType="num">
                                      <p:cBhvr>
                                        <p:cTn id="13" dur="1000"/>
                                        <p:tgtEl>
                                          <p:spTgt spid="5"/>
                                        </p:tgtEl>
                                        <p:attrNameLst>
                                          <p:attrName>style.rotation</p:attrName>
                                        </p:attrNameLst>
                                      </p:cBhvr>
                                      <p:tavLst>
                                        <p:tav tm="0">
                                          <p:val>
                                            <p:fltVal val="0"/>
                                          </p:val>
                                        </p:tav>
                                        <p:tav tm="100000">
                                          <p:val>
                                            <p:fltVal val="90"/>
                                          </p:val>
                                        </p:tav>
                                      </p:tavLst>
                                    </p:anim>
                                    <p:animEffect transition="out" filter="fade">
                                      <p:cBhvr>
                                        <p:cTn id="14" dur="1000"/>
                                        <p:tgtEl>
                                          <p:spTgt spid="5"/>
                                        </p:tgtEl>
                                      </p:cBhvr>
                                    </p:animEffect>
                                    <p:set>
                                      <p:cBhvr>
                                        <p:cTn id="15"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811</Words>
  <Application>Microsoft Office PowerPoint</Application>
  <PresentationFormat>Widescreen</PresentationFormat>
  <Paragraphs>79</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Algerian</vt:lpstr>
      <vt:lpstr>Arial</vt:lpstr>
      <vt:lpstr>Calibri</vt:lpstr>
      <vt:lpstr>Calibri Light</vt:lpstr>
      <vt:lpstr>Cooper Black</vt:lpstr>
      <vt:lpstr>Merriweather</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swarna mani</dc:creator>
  <cp:lastModifiedBy>swarna mani</cp:lastModifiedBy>
  <cp:revision>2</cp:revision>
  <dcterms:created xsi:type="dcterms:W3CDTF">2023-10-02T11:25:52Z</dcterms:created>
  <dcterms:modified xsi:type="dcterms:W3CDTF">2023-10-02T18:10:18Z</dcterms:modified>
</cp:coreProperties>
</file>